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Barlow Medium"/>
      <p:regular r:id="rId20"/>
      <p:bold r:id="rId21"/>
      <p:italic r:id="rId22"/>
      <p:boldItalic r:id="rId23"/>
    </p:embeddedFont>
    <p:embeddedFont>
      <p:font typeface="Barlow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Medium-regular.fntdata"/><Relationship Id="rId22" Type="http://schemas.openxmlformats.org/officeDocument/2006/relationships/font" Target="fonts/BarlowMedium-italic.fntdata"/><Relationship Id="rId21" Type="http://schemas.openxmlformats.org/officeDocument/2006/relationships/font" Target="fonts/BarlowMedium-bold.fntdata"/><Relationship Id="rId24" Type="http://schemas.openxmlformats.org/officeDocument/2006/relationships/font" Target="fonts/Barlow-regular.fntdata"/><Relationship Id="rId23" Type="http://schemas.openxmlformats.org/officeDocument/2006/relationships/font" Target="fonts/Barlow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italic.fntdata"/><Relationship Id="rId25" Type="http://schemas.openxmlformats.org/officeDocument/2006/relationships/font" Target="fonts/Barlow-bold.fntdata"/><Relationship Id="rId27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7baa35d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7baa35d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f0063e1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f0063e1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7baa35d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7baa35d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7baa35d3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7baa35d3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7baa35d3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7baa35d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b255727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b25572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7baa35d3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7baa35d3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7b17c86b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7b17c86b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67baa35d3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67baa35d3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23.jpg"/><Relationship Id="rId11" Type="http://schemas.openxmlformats.org/officeDocument/2006/relationships/image" Target="../media/image1.jpg"/><Relationship Id="rId10" Type="http://schemas.openxmlformats.org/officeDocument/2006/relationships/image" Target="../media/image4.jpg"/><Relationship Id="rId9" Type="http://schemas.openxmlformats.org/officeDocument/2006/relationships/image" Target="../media/image3.png"/><Relationship Id="rId5" Type="http://schemas.openxmlformats.org/officeDocument/2006/relationships/image" Target="../media/image16.jpg"/><Relationship Id="rId6" Type="http://schemas.openxmlformats.org/officeDocument/2006/relationships/image" Target="../media/image12.png"/><Relationship Id="rId7" Type="http://schemas.openxmlformats.org/officeDocument/2006/relationships/image" Target="../media/image21.jpg"/><Relationship Id="rId8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15.jpg"/><Relationship Id="rId6" Type="http://schemas.openxmlformats.org/officeDocument/2006/relationships/image" Target="../media/image14.png"/><Relationship Id="rId7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5.jpg"/><Relationship Id="rId5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8.png"/><Relationship Id="rId5" Type="http://schemas.openxmlformats.org/officeDocument/2006/relationships/hyperlink" Target="http://www.techquiero.com" TargetMode="External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26925" y="3474675"/>
            <a:ext cx="862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rgbClr val="666666"/>
                </a:highlight>
              </a:rPr>
              <a:t>Introducing women and girls to technology, entrepreneurship and </a:t>
            </a:r>
            <a:r>
              <a:rPr lang="en" sz="1600">
                <a:solidFill>
                  <a:schemeClr val="lt1"/>
                </a:solidFill>
                <a:highlight>
                  <a:srgbClr val="666666"/>
                </a:highlight>
              </a:rPr>
              <a:t>innovation.</a:t>
            </a:r>
            <a:endParaRPr sz="1600">
              <a:solidFill>
                <a:schemeClr val="lt1"/>
              </a:solidFill>
              <a:highlight>
                <a:srgbClr val="666666"/>
              </a:highlight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22600" l="0" r="0" t="0"/>
          <a:stretch/>
        </p:blipFill>
        <p:spPr>
          <a:xfrm>
            <a:off x="2812100" y="547025"/>
            <a:ext cx="3712974" cy="24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75" y="4473200"/>
            <a:ext cx="493001" cy="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2916950" y="651875"/>
            <a:ext cx="58956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latin typeface="Barlow"/>
                <a:ea typeface="Barlow"/>
                <a:cs typeface="Barlow"/>
                <a:sym typeface="Barlow"/>
              </a:rPr>
              <a:t>Tech Quiero Community</a:t>
            </a:r>
            <a:endParaRPr b="1" sz="36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825" y="813225"/>
            <a:ext cx="1748125" cy="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450" y="1931525"/>
            <a:ext cx="2606343" cy="14685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1359" y="1931525"/>
            <a:ext cx="2606339" cy="147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8259" y="1931525"/>
            <a:ext cx="2615647" cy="14737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86575" y="1761325"/>
            <a:ext cx="3678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Tech Quiero is a non-profit organization based in Sherbrooke, QC, led by women, which aims to create spaces for women and minorities to learn, adopt new skills and get into the tech industry.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We develop skills from scratch and fill in the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opportunities </a:t>
            </a:r>
            <a:r>
              <a:rPr lang="en">
                <a:solidFill>
                  <a:srgbClr val="434343"/>
                </a:solidFill>
              </a:rPr>
              <a:t>gaps </a:t>
            </a:r>
            <a:r>
              <a:rPr lang="en">
                <a:solidFill>
                  <a:srgbClr val="434343"/>
                </a:solidFill>
              </a:rPr>
              <a:t>in the tech sector, while closing the gender gap in the STEM industry.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325" y="3152450"/>
            <a:ext cx="3010351" cy="169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675" y="621700"/>
            <a:ext cx="2386476" cy="2386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1625" y="337350"/>
            <a:ext cx="1686825" cy="200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275" y="507725"/>
            <a:ext cx="1314975" cy="12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68150" y="643525"/>
            <a:ext cx="3048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highlight>
                  <a:schemeClr val="dk1"/>
                </a:highlight>
              </a:rPr>
              <a:t> #TechQuieroTeam</a:t>
            </a:r>
            <a:r>
              <a:rPr b="1" lang="en" sz="2200">
                <a:solidFill>
                  <a:schemeClr val="dk1"/>
                </a:solidFill>
                <a:highlight>
                  <a:schemeClr val="dk1"/>
                </a:highlight>
              </a:rPr>
              <a:t>_</a:t>
            </a:r>
            <a:r>
              <a:rPr b="1" lang="en" sz="2200">
                <a:solidFill>
                  <a:schemeClr val="lt1"/>
                </a:solidFill>
                <a:highlight>
                  <a:schemeClr val="dk1"/>
                </a:highlight>
              </a:rPr>
              <a:t> </a:t>
            </a:r>
            <a:endParaRPr sz="1600">
              <a:solidFill>
                <a:srgbClr val="666666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24184" l="34625" r="20076" t="31473"/>
          <a:stretch/>
        </p:blipFill>
        <p:spPr>
          <a:xfrm>
            <a:off x="3922712" y="102830"/>
            <a:ext cx="1041000" cy="1072200"/>
          </a:xfrm>
          <a:prstGeom prst="ellipse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0" l="18315" r="25946" t="2429"/>
          <a:stretch/>
        </p:blipFill>
        <p:spPr>
          <a:xfrm>
            <a:off x="3914315" y="2709202"/>
            <a:ext cx="1041000" cy="1072200"/>
          </a:xfrm>
          <a:prstGeom prst="ellipse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 b="8949" l="12304" r="9375" t="8949"/>
          <a:stretch/>
        </p:blipFill>
        <p:spPr>
          <a:xfrm>
            <a:off x="3931095" y="1406145"/>
            <a:ext cx="1024200" cy="1071900"/>
          </a:xfrm>
          <a:prstGeom prst="ellipse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7">
            <a:alphaModFix/>
          </a:blip>
          <a:srcRect b="25525" l="1286" r="14046" t="4696"/>
          <a:stretch/>
        </p:blipFill>
        <p:spPr>
          <a:xfrm>
            <a:off x="6365481" y="796003"/>
            <a:ext cx="1041000" cy="1072200"/>
          </a:xfrm>
          <a:prstGeom prst="ellipse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8">
            <a:alphaModFix/>
          </a:blip>
          <a:srcRect b="4947" l="0" r="0" t="19168"/>
          <a:stretch/>
        </p:blipFill>
        <p:spPr>
          <a:xfrm>
            <a:off x="6365490" y="2325657"/>
            <a:ext cx="1041000" cy="1071900"/>
          </a:xfrm>
          <a:prstGeom prst="ellipse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5"/>
          <p:cNvSpPr txBox="1"/>
          <p:nvPr/>
        </p:nvSpPr>
        <p:spPr>
          <a:xfrm>
            <a:off x="5040360" y="421731"/>
            <a:ext cx="1129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Tatiana Estévez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040360" y="1818026"/>
            <a:ext cx="1129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Priscila Casillas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040360" y="3121213"/>
            <a:ext cx="1129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Rosa Contreras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446397" y="1246004"/>
            <a:ext cx="1129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Daniela </a:t>
            </a: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 Contreras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rgbClr val="99999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446397" y="2737533"/>
            <a:ext cx="1129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Beatríz López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275" y="4473200"/>
            <a:ext cx="493001" cy="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492600" y="1675875"/>
            <a:ext cx="30000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66666"/>
                </a:solidFill>
              </a:rPr>
              <a:t>We are 7 team members, with experience in tech companies, digital, and innovation fields such as:</a:t>
            </a:r>
            <a:endParaRPr b="1"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66666"/>
                </a:solidFill>
              </a:rPr>
              <a:t>Centraal, GDEs, Connectory by Bosch, Salesforce, Desjardins, EPAM Systems, Coppel (e-commerce) and more.</a:t>
            </a:r>
            <a:endParaRPr b="1"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576191" y="4809003"/>
            <a:ext cx="458400" cy="3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10">
            <a:alphaModFix/>
          </a:blip>
          <a:srcRect b="0" l="1437" r="1447" t="0"/>
          <a:stretch/>
        </p:blipFill>
        <p:spPr>
          <a:xfrm>
            <a:off x="6365490" y="3737107"/>
            <a:ext cx="1041000" cy="1071900"/>
          </a:xfrm>
          <a:prstGeom prst="ellipse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5"/>
          <p:cNvSpPr txBox="1"/>
          <p:nvPr/>
        </p:nvSpPr>
        <p:spPr>
          <a:xfrm>
            <a:off x="7446397" y="4148983"/>
            <a:ext cx="1129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Vladimir Estevez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11">
            <a:alphaModFix/>
          </a:blip>
          <a:srcRect b="0" l="1437" r="1447" t="0"/>
          <a:stretch/>
        </p:blipFill>
        <p:spPr>
          <a:xfrm>
            <a:off x="3853078" y="3995407"/>
            <a:ext cx="1041000" cy="1071900"/>
          </a:xfrm>
          <a:prstGeom prst="ellipse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5"/>
          <p:cNvSpPr txBox="1"/>
          <p:nvPr/>
        </p:nvSpPr>
        <p:spPr>
          <a:xfrm>
            <a:off x="4933985" y="4407283"/>
            <a:ext cx="1129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Laura Carlucci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468150" y="345725"/>
            <a:ext cx="5704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highlight>
                  <a:schemeClr val="dk1"/>
                </a:highlight>
              </a:rPr>
              <a:t>Why did we undertake this initiative?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78575" y="3009900"/>
            <a:ext cx="2525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5454"/>
                </a:solidFill>
              </a:rPr>
              <a:t>Only 30% of women choose to study a career related to these fields.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704175" y="3009900"/>
            <a:ext cx="233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5454"/>
                </a:solidFill>
              </a:rPr>
              <a:t>On average in America, less than 20% of STEM (science, technology, engineering, and math) graduates are women.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6413500" y="3009900"/>
            <a:ext cx="2307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45454"/>
                </a:solidFill>
              </a:rPr>
              <a:t>The gender gap in performance in science, technology, engineering and mathematics is largely due to the low level of trust that girls receive from their parents and society***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1185350" y="4614325"/>
            <a:ext cx="528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600">
                <a:solidFill>
                  <a:srgbClr val="545454"/>
                </a:solidFill>
              </a:rPr>
              <a:t>SOURCES</a:t>
            </a:r>
            <a:r>
              <a:rPr i="1" lang="en" sz="600">
                <a:solidFill>
                  <a:srgbClr val="545454"/>
                </a:solidFill>
              </a:rPr>
              <a:t>: *Data from UNESCO, May 2020. ** El Economista.  *** Organización para la Cooperación y el Desarrollo Económicos (OCDE) 2015.</a:t>
            </a:r>
            <a:endParaRPr i="1" sz="600">
              <a:solidFill>
                <a:srgbClr val="545454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75" y="4473200"/>
            <a:ext cx="493001" cy="4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88" y="1255925"/>
            <a:ext cx="7901625" cy="17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75" y="4473200"/>
            <a:ext cx="493001" cy="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468150" y="345725"/>
            <a:ext cx="50070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highlight>
                  <a:schemeClr val="dk1"/>
                </a:highlight>
              </a:rPr>
              <a:t>About us</a:t>
            </a:r>
            <a:endParaRPr sz="1600">
              <a:solidFill>
                <a:srgbClr val="666666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950" y="394650"/>
            <a:ext cx="3476451" cy="195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p17"/>
          <p:cNvSpPr txBox="1"/>
          <p:nvPr/>
        </p:nvSpPr>
        <p:spPr>
          <a:xfrm>
            <a:off x="531650" y="1255925"/>
            <a:ext cx="1909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highlight>
                  <a:srgbClr val="FF52C8"/>
                </a:highlight>
              </a:rPr>
              <a:t> Activities</a:t>
            </a:r>
            <a:endParaRPr sz="1600">
              <a:solidFill>
                <a:srgbClr val="666666"/>
              </a:solidFill>
              <a:highlight>
                <a:srgbClr val="FF52C8"/>
              </a:highlight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49100" y="1908725"/>
            <a:ext cx="2631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Meetups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Workshops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Online classes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Conferences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Mentoring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3447328" y="2571750"/>
            <a:ext cx="2361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highlight>
                  <a:srgbClr val="FF52C8"/>
                </a:highlight>
              </a:rPr>
              <a:t>Topics</a:t>
            </a:r>
            <a:endParaRPr sz="1600">
              <a:solidFill>
                <a:srgbClr val="666666"/>
              </a:solidFill>
              <a:highlight>
                <a:srgbClr val="FF52C8"/>
              </a:highlight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280700" y="3186400"/>
            <a:ext cx="38481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Digital Marketing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Programming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Digital design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UX/UI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Entrepreneurship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Makers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Tech trends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600" y="2571750"/>
            <a:ext cx="2053175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5292300" y="4774200"/>
            <a:ext cx="38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/>
              <a:t>Our activities are free for the community</a:t>
            </a:r>
            <a:endParaRPr i="1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487" y="107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75" y="4473200"/>
            <a:ext cx="493001" cy="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1820400" y="614250"/>
            <a:ext cx="55032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>
                <a:solidFill>
                  <a:srgbClr val="373737"/>
                </a:solidFill>
                <a:highlight>
                  <a:srgbClr val="FBF5FE"/>
                </a:highlight>
              </a:rPr>
              <a:t>Our achievements to date</a:t>
            </a:r>
            <a:endParaRPr b="1" sz="2650">
              <a:solidFill>
                <a:srgbClr val="373737"/>
              </a:solidFill>
              <a:highlight>
                <a:srgbClr val="FBF5FE"/>
              </a:highlight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640663" y="2578625"/>
            <a:ext cx="2546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F95ABC"/>
                </a:solidFill>
                <a:highlight>
                  <a:srgbClr val="FBF5FE"/>
                </a:highlight>
              </a:rPr>
              <a:t>ASSISTANTS</a:t>
            </a:r>
            <a:r>
              <a:rPr lang="en" sz="1350">
                <a:solidFill>
                  <a:srgbClr val="5E5E5E"/>
                </a:solidFill>
                <a:highlight>
                  <a:srgbClr val="FBF5FE"/>
                </a:highlight>
              </a:rPr>
              <a:t> </a:t>
            </a:r>
            <a:endParaRPr sz="1350">
              <a:solidFill>
                <a:srgbClr val="5E5E5E"/>
              </a:solidFill>
              <a:highlight>
                <a:srgbClr val="FBF5FE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E5E5E"/>
                </a:solidFill>
                <a:highlight>
                  <a:srgbClr val="FBF5FE"/>
                </a:highlight>
              </a:rPr>
              <a:t>who participated in our activities.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533863" y="1877100"/>
            <a:ext cx="2760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rgbClr val="373737"/>
                </a:solidFill>
                <a:highlight>
                  <a:srgbClr val="FBF5FE"/>
                </a:highlight>
              </a:rPr>
              <a:t>+3,600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3143738" y="2531100"/>
            <a:ext cx="28401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79400" marR="5715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F95ABC"/>
                </a:solidFill>
                <a:highlight>
                  <a:srgbClr val="FBF5FE"/>
                </a:highlight>
              </a:rPr>
              <a:t>EVENTS</a:t>
            </a:r>
            <a:endParaRPr b="1" sz="1350">
              <a:solidFill>
                <a:srgbClr val="F95ABC"/>
              </a:solidFill>
              <a:highlight>
                <a:srgbClr val="FBF5FE"/>
              </a:highlight>
            </a:endParaRPr>
          </a:p>
          <a:p>
            <a:pPr indent="0" lvl="0" marL="279400" marR="5715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E5E5E"/>
                </a:solidFill>
                <a:highlight>
                  <a:srgbClr val="FBF5FE"/>
                </a:highlight>
              </a:rPr>
              <a:t>organized both online and in person.</a:t>
            </a:r>
            <a:endParaRPr sz="1350">
              <a:solidFill>
                <a:srgbClr val="5E5E5E"/>
              </a:solidFill>
              <a:highlight>
                <a:srgbClr val="FBF5FE"/>
              </a:highlight>
            </a:endParaRPr>
          </a:p>
          <a:p>
            <a:pPr indent="0" lvl="0" marL="279400" marR="5715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E5E5E"/>
                </a:solidFill>
                <a:highlight>
                  <a:srgbClr val="FBF5FE"/>
                </a:highlight>
              </a:rPr>
              <a:t>.</a:t>
            </a:r>
            <a:endParaRPr sz="1350">
              <a:solidFill>
                <a:srgbClr val="5E5E5E"/>
              </a:solidFill>
              <a:highlight>
                <a:srgbClr val="FBF5FE"/>
              </a:highlight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016488" y="2059250"/>
            <a:ext cx="31560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79400" marR="5715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73737"/>
              </a:solidFill>
              <a:highlight>
                <a:srgbClr val="FBF5FE"/>
              </a:highlight>
            </a:endParaRPr>
          </a:p>
          <a:p>
            <a:pPr indent="0" lvl="0" marL="0" marR="5715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F95ABC"/>
                </a:solidFill>
                <a:highlight>
                  <a:srgbClr val="FBF5FE"/>
                </a:highlight>
              </a:rPr>
              <a:t>OF CONTENT</a:t>
            </a:r>
            <a:endParaRPr sz="1350">
              <a:solidFill>
                <a:srgbClr val="5E5E5E"/>
              </a:solidFill>
              <a:highlight>
                <a:srgbClr val="FBF5FE"/>
              </a:highlight>
            </a:endParaRPr>
          </a:p>
          <a:p>
            <a:pPr indent="0" lvl="0" marL="0" marR="5715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E5E5E"/>
                </a:solidFill>
                <a:highlight>
                  <a:srgbClr val="FBF5FE"/>
                </a:highlight>
              </a:rPr>
              <a:t>that we have generated to share with our community</a:t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3033288" y="1837150"/>
            <a:ext cx="2760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rgbClr val="373737"/>
                </a:solidFill>
                <a:highlight>
                  <a:srgbClr val="FBF5FE"/>
                </a:highlight>
              </a:rPr>
              <a:t>+</a:t>
            </a:r>
            <a:r>
              <a:rPr b="1" lang="en" sz="3050">
                <a:solidFill>
                  <a:srgbClr val="373737"/>
                </a:solidFill>
                <a:highlight>
                  <a:srgbClr val="FBF5FE"/>
                </a:highlight>
              </a:rPr>
              <a:t>70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5902263" y="1837150"/>
            <a:ext cx="2760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rgbClr val="373737"/>
                </a:solidFill>
                <a:highlight>
                  <a:srgbClr val="FBF5FE"/>
                </a:highlight>
              </a:rPr>
              <a:t>+370 hs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75" y="4473200"/>
            <a:ext cx="493001" cy="4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500" y="2602250"/>
            <a:ext cx="3178849" cy="21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6">
            <a:alphaModFix/>
          </a:blip>
          <a:srcRect b="0" l="0" r="0" t="4397"/>
          <a:stretch/>
        </p:blipFill>
        <p:spPr>
          <a:xfrm>
            <a:off x="6177175" y="382350"/>
            <a:ext cx="2462177" cy="156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19"/>
          <p:cNvSpPr txBox="1"/>
          <p:nvPr/>
        </p:nvSpPr>
        <p:spPr>
          <a:xfrm>
            <a:off x="468150" y="345725"/>
            <a:ext cx="31788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lt1"/>
                </a:solidFill>
                <a:highlight>
                  <a:schemeClr val="dk1"/>
                </a:highlight>
              </a:rPr>
              <a:t>Our annual event:</a:t>
            </a:r>
            <a:endParaRPr b="1" sz="19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highlight>
                  <a:srgbClr val="FF52C8"/>
                </a:highlight>
              </a:rPr>
              <a:t>Tech Career Fest</a:t>
            </a:r>
            <a:endParaRPr sz="1000">
              <a:solidFill>
                <a:srgbClr val="666666"/>
              </a:solidFill>
              <a:highlight>
                <a:srgbClr val="FF52C8"/>
              </a:highlight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45400" y="3460600"/>
            <a:ext cx="14979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+10</a:t>
            </a:r>
            <a:r>
              <a:rPr lang="en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peakers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867500" y="1403075"/>
            <a:ext cx="1604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9 hrs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content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831438" y="2489950"/>
            <a:ext cx="17976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150</a:t>
            </a:r>
            <a:r>
              <a:rPr lang="en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Assistants</a:t>
            </a: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2099" y="382350"/>
            <a:ext cx="2358001" cy="156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3201325" y="2455125"/>
            <a:ext cx="2389200" cy="21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Blockchain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Aeronautics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Programming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 Marketing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Technological innovation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Clean technologies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Mechatronics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UX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Software Solutions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 rot="-5400000">
            <a:off x="2205163" y="3021525"/>
            <a:ext cx="19125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/>
        </p:nvSpPr>
        <p:spPr>
          <a:xfrm>
            <a:off x="468150" y="643525"/>
            <a:ext cx="3468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highlight>
                  <a:schemeClr val="dk1"/>
                </a:highlight>
              </a:rPr>
              <a:t> #TechQuieroCanada </a:t>
            </a:r>
            <a:endParaRPr sz="1600">
              <a:solidFill>
                <a:srgbClr val="666666"/>
              </a:solidFill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5" y="4473200"/>
            <a:ext cx="493001" cy="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517050" y="185005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We are 4 members, with experience in technology companies, in the digital field, project management and programming.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b="19826" l="15762" r="13745" t="0"/>
          <a:stretch/>
        </p:blipFill>
        <p:spPr>
          <a:xfrm>
            <a:off x="4704775" y="171675"/>
            <a:ext cx="3751726" cy="24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263" y="2571750"/>
            <a:ext cx="1868751" cy="24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1600400" y="2072100"/>
            <a:ext cx="603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</a:rPr>
              <a:t>Join us as we continue to work to close the gender and minority gap in the world of technology.</a:t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449" y="2883174"/>
            <a:ext cx="2968199" cy="19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60350" y="3259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Contact: 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6170750" y="3637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Website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6170750" y="39617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www.techquiero.com</a:t>
            </a:r>
            <a:endParaRPr sz="1600">
              <a:solidFill>
                <a:srgbClr val="FF52C8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52C8"/>
              </a:solidFill>
              <a:highlight>
                <a:schemeClr val="lt1"/>
              </a:highlight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189725" y="35307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52C8"/>
                </a:solidFill>
                <a:highlight>
                  <a:schemeClr val="lt1"/>
                </a:highlight>
              </a:rPr>
              <a:t>Tatiana Estevez</a:t>
            </a:r>
            <a:endParaRPr sz="1600">
              <a:solidFill>
                <a:srgbClr val="FF52C8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9725" y="4437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52C8"/>
                </a:solidFill>
                <a:highlight>
                  <a:schemeClr val="lt1"/>
                </a:highlight>
              </a:rPr>
              <a:t>Tatiana@techquiero.com</a:t>
            </a:r>
            <a:endParaRPr sz="1600">
              <a:solidFill>
                <a:srgbClr val="FF52C8"/>
              </a:solidFill>
              <a:highlight>
                <a:schemeClr val="lt1"/>
              </a:highlight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60350" y="4169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Email: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8500" y="618075"/>
            <a:ext cx="1274776" cy="116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